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Instrument Sans Medium" pitchFamily="2" charset="0"/>
      <p:regular r:id="rId15"/>
    </p:embeddedFont>
    <p:embeddedFont>
      <p:font typeface="Instrument Sans Semi Bold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948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7886"/>
            <a:ext cx="755642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Apple &amp; Microsoft: A Comparative Financial Performance Analysis (2010-2024)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91585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Power BI &amp; Python Driven Deep Dive into Performance, Efficiency, and Future Outlook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77417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Sai Saran Ravi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03647"/>
            <a:ext cx="82993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Forecasting &amp; Outlook: What's Next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2056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outlook based on historical trends, comparing Power BI's exponential smoothing model with simple Python linear regression, highlighting forecast uncertainty and model sensitivity.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8881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3471029"/>
            <a:ext cx="29016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Forecast (2028)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3900249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Microsoft: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~$362B (stronger projected growth momentum)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92148" y="4654391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Apple: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~$494B (maintains lead in absolute size)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478881"/>
            <a:ext cx="4347567" cy="7937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39715" y="3471029"/>
            <a:ext cx="32370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Net Income Forecast (2028)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339715" y="3900249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Microsoft: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~$118B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5339715" y="4336852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Apple: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~$119B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5339715" y="4773454"/>
            <a:ext cx="395085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D5D5D8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 is forecast to nearly close the absolute profit gap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indicating its efficiency gains are expected to continue strongly impacting the bottom line.</a:t>
            </a:r>
            <a:endParaRPr lang="en-US" sz="15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478881"/>
            <a:ext cx="4347567" cy="79379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87282" y="34710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Comparison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9687282" y="3900249"/>
            <a:ext cx="3950851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Python's simple linear regression forecast is similar for Apple (~$493B) but noticeably more pessimistic for Microsoft (~$255B) compared to Power BI's forecast. This highlights how different models interpret trends and emphasizes model sensitivity.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793790" y="6465213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25252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48" y="6760488"/>
            <a:ext cx="248007" cy="19835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438513" y="6713101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confidence interval (shaded area) in forecasts visually represents uncertainty. Both companies' futures will be heavily influenced by strategic execution in areas like AI, market expansion, and continued innovation.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8409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Forecasting Analysis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004174"/>
            <a:ext cx="12758438" cy="64338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279" y="518398"/>
            <a:ext cx="9007435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Conclusions: Two Paths to Tech Dominance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06279" y="1511618"/>
            <a:ext cx="583799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5D5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Apple: Dominance Through Scale &amp; Ecosystem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06279" y="2019300"/>
            <a:ext cx="6256973" cy="847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 Driver: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Apple's financial strength stems primarily from its massive scale, premium brand power, and tightly integrated hardware/software ecosystem.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06279" y="3025378"/>
            <a:ext cx="6256973" cy="847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Model: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Fundamentally hardware-centric, reflected in higher absolute revenues but lower gross margins compared to Microsoft due to manufacturing costs.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06279" y="4031456"/>
            <a:ext cx="6256973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Strength: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Unmatched ability to generate huge absolute profits and command premium pricing.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401639" y="1511618"/>
            <a:ext cx="6529983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5D5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Microsoft: Dominance Through Efficiency &amp; Recurring Revenue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401639" y="2350413"/>
            <a:ext cx="6529983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 Driver: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Microsoft excels through exceptionally high margins, superior operational efficiency, and stable, recurring revenue streams.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401639" y="3074075"/>
            <a:ext cx="6529983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Model: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Primarily software and cloud-centric, allowing for lower cost of revenue and strong reinvestment in R&amp;D and enterprise sales.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401639" y="3797737"/>
            <a:ext cx="6529983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Strength: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Remarkable ability to scale profits faster than revenue (operating leverage) and maintain consistent, high profitability.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706279" y="4953714"/>
            <a:ext cx="4288155" cy="2757488"/>
          </a:xfrm>
          <a:prstGeom prst="roundRect">
            <a:avLst>
              <a:gd name="adj" fmla="val 3979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9" y="4953714"/>
            <a:ext cx="91440" cy="275748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974288" y="5153144"/>
            <a:ext cx="2207300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Current State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74288" y="5534858"/>
            <a:ext cx="3820716" cy="1412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Both companies are incredibly strong financially, representing resilient and dominant business models. Apple leads significantly in size; Microsoft leads significantly in operational efficiency.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5171003" y="4953714"/>
            <a:ext cx="4288274" cy="2757488"/>
          </a:xfrm>
          <a:prstGeom prst="roundRect">
            <a:avLst>
              <a:gd name="adj" fmla="val 3979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143" y="4953714"/>
            <a:ext cx="91440" cy="2757488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439013" y="5153144"/>
            <a:ext cx="2207300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Momentum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5439013" y="5534858"/>
            <a:ext cx="3820835" cy="197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Based on recent trends and forecasts, </a:t>
            </a: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 shows stronger efficiency momentum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is projected to close the absolute net income gap. However, both companies' futures will be heavily influenced by strategic execution in areas like AI, market expansion, and continued innovation.</a:t>
            </a:r>
            <a:endParaRPr lang="en-US" sz="1350" dirty="0"/>
          </a:p>
        </p:txBody>
      </p:sp>
      <p:sp>
        <p:nvSpPr>
          <p:cNvPr id="19" name="Shape 15"/>
          <p:cNvSpPr/>
          <p:nvPr/>
        </p:nvSpPr>
        <p:spPr>
          <a:xfrm>
            <a:off x="9635847" y="4953714"/>
            <a:ext cx="4288155" cy="2757488"/>
          </a:xfrm>
          <a:prstGeom prst="roundRect">
            <a:avLst>
              <a:gd name="adj" fmla="val 3979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987" y="4953714"/>
            <a:ext cx="91440" cy="275748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903857" y="5153144"/>
            <a:ext cx="2207300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Recommendation</a:t>
            </a:r>
            <a:endParaRPr lang="en-US" sz="1700" dirty="0"/>
          </a:p>
        </p:txBody>
      </p:sp>
      <p:sp>
        <p:nvSpPr>
          <p:cNvPr id="22" name="Text 17"/>
          <p:cNvSpPr/>
          <p:nvPr/>
        </p:nvSpPr>
        <p:spPr>
          <a:xfrm>
            <a:off x="9903857" y="5534858"/>
            <a:ext cx="3820716" cy="1694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Power BI dashboard provides a robust framework for ongoing comparative analysis of these tech giants. It effectively highlights their differing strategies and performance drivers, enabling data-driven insights into their competitive positioning.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614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Goal &amp; Scope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6522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160752"/>
            <a:ext cx="3536156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conduct a comprehensive analysis comparing the financial performance, operational efficiency, and future outlook of Apple and Microsoft over the 15-year period (2010-2024). The key goal was to go beyond simply reporting numbers and explain the "why" and "how" behind their performance, highlighting their different business models.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821674" y="26522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Data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821674" y="3160752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Source: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Publicly available annual income statement data obtained via the Alpha Vantage API.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4291965"/>
            <a:ext cx="3536156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Tools: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Python (in Google Colab) for initial API data extraction and comparative forecast; Power BI Desktop for data cleaning (Power Query), data modeling, DAX calculations, and building the final interactive dashboard.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872" y="475655"/>
            <a:ext cx="6076236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Building the Analytical Engine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1872" y="1362075"/>
            <a:ext cx="13246656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Raw data is almost never ready for analysis. This phase ensures data quality, consistency, and relevance, forming a reliable foundation for the entire dashboard.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91872" y="1833324"/>
            <a:ext cx="172879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2" y="2104311"/>
            <a:ext cx="4300299" cy="22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1872" y="2236470"/>
            <a:ext cx="2533412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 (Power Query)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91872" y="2610445"/>
            <a:ext cx="4300299" cy="1660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Extracted and loaded annual/quarterly data via Python/API into Power BI. Filtered for annual reports only to ensure fair year-over-year comparisons. Standardized time period to 2010-2024 for both companies to analyze the "modern era" post-iPhone 4/iPad launch and Microsoft's cloud pivot.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91872" y="4374356"/>
            <a:ext cx="4300299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Selected essential financial columns for a lean, efficient data model. Created a Company column, extracted Fiscal Year as Whole Number, and normalized financials to Billions ($B) for easier reading and correct data types.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165050" y="1833324"/>
            <a:ext cx="172879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50" y="2104311"/>
            <a:ext cx="4300299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165050" y="2236470"/>
            <a:ext cx="2162056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Modeling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165050" y="2610445"/>
            <a:ext cx="4300299" cy="1106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 separate Date Table (Dim_Date) covering 2010-2024—a crucial Power BI best practice enabling powerful time intelligence DAX functions like YoY, CAGR, and Rolling Averages.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5165050" y="3820954"/>
            <a:ext cx="4300299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Established a Many-to-One (*:1) relationship between Financials[fiscalDateEnding] and Dim_Date[Date], linking financial events to the calendar. Set Cross-filter direction to Single (Date → Financials) to protect the integrity of the Dim_Date table.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9638228" y="1833324"/>
            <a:ext cx="172879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228" y="2104311"/>
            <a:ext cx="4300299" cy="22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38228" y="2236470"/>
            <a:ext cx="2162056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DAX Measures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9638228" y="2610445"/>
            <a:ext cx="4300299" cy="830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44444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Developed Core KPIs: 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Revenue ($B), Net Income ($B), Operating Income ($B) to measure absolute size and profitability.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9638228" y="3544252"/>
            <a:ext cx="4300299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44444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Calculated Profitability Ratios: 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Gross Margin %, Operating Margin %, Net Margin % to measure efficiency at different stages regardless of company size—crucial for comparing different business models.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9638228" y="5031462"/>
            <a:ext cx="4300299" cy="1106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44444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Calculated Growth Metrics: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Revenue YoY Growth %, Operating Income YoY Growth %, Revenue CAGR % to measure short-term momentum and long-term stability.</a:t>
            </a:r>
            <a:endParaRPr lang="en-US" sz="1350" dirty="0"/>
          </a:p>
        </p:txBody>
      </p:sp>
      <p:sp>
        <p:nvSpPr>
          <p:cNvPr id="20" name="Text 15"/>
          <p:cNvSpPr/>
          <p:nvPr/>
        </p:nvSpPr>
        <p:spPr>
          <a:xfrm>
            <a:off x="9638228" y="6241971"/>
            <a:ext cx="4300299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44444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Calculated Efficiency &amp; Cost Ratios: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Cost of Revenue %, R&amp;D %, SG&amp;A %, Operating Expenses ($B), Cost Efficiency Ratio—essential for the "Why" analysis, breaking down costs and measuring profit generated per dollar spent.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863" y="424101"/>
            <a:ext cx="8320445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Executive Summary: Performance At a Glance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16863" y="1291471"/>
            <a:ext cx="4336971" cy="508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61%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1821299" y="1992987"/>
            <a:ext cx="1927979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Apple Revenue Share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16863" y="2326362"/>
            <a:ext cx="433697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Apple's current dominance in overall revenue size within this two-company comparison (FY 2024)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146596" y="1291471"/>
            <a:ext cx="4337090" cy="508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46%</a:t>
            </a:r>
            <a:endParaRPr lang="en-US" sz="4000" dirty="0"/>
          </a:p>
        </p:txBody>
      </p:sp>
      <p:sp>
        <p:nvSpPr>
          <p:cNvPr id="7" name="Text 5"/>
          <p:cNvSpPr/>
          <p:nvPr/>
        </p:nvSpPr>
        <p:spPr>
          <a:xfrm>
            <a:off x="6351151" y="1992987"/>
            <a:ext cx="1927979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Apple Gross Margin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146596" y="2326362"/>
            <a:ext cx="4337090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Lower due to hardware manufacturing costs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9676448" y="1291471"/>
            <a:ext cx="4336971" cy="508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70%</a:t>
            </a:r>
            <a:endParaRPr lang="en-US" sz="4000" dirty="0"/>
          </a:p>
        </p:txBody>
      </p:sp>
      <p:sp>
        <p:nvSpPr>
          <p:cNvPr id="10" name="Text 8"/>
          <p:cNvSpPr/>
          <p:nvPr/>
        </p:nvSpPr>
        <p:spPr>
          <a:xfrm>
            <a:off x="10781467" y="1992987"/>
            <a:ext cx="2126813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Microsoft Gross Margin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676448" y="2326362"/>
            <a:ext cx="433697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Higher due to low-cost software/cloud reproduction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616863" y="3147417"/>
            <a:ext cx="231350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616863" y="3590687"/>
            <a:ext cx="788741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Apple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leads significantly in both revenue and net income scale, demonstrating its massive market presence. However,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maintains consistently superior operational efficiency with higher Operating Margins throughout most of the 15-year period.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16863" y="4962882"/>
            <a:ext cx="788741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Microsoft's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YoY growth is generally steadier, closer to its CAGR line, while Apple's YoY growth shows higher peaks but also more significant dips, indicating more volatility despite a strong long-term CAGR.</a:t>
            </a:r>
            <a:endParaRPr lang="en-US" sz="15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135" y="3166705"/>
            <a:ext cx="5132903" cy="51329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47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Executive Summary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892555"/>
            <a:ext cx="12702077" cy="64679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8332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Profitability Deep Dive: Understanding the "How" &amp; "Why"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75322"/>
            <a:ext cx="4215289" cy="3857625"/>
          </a:xfrm>
          <a:prstGeom prst="roundRect">
            <a:avLst>
              <a:gd name="adj" fmla="val 216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68" y="2781300"/>
            <a:ext cx="595313" cy="5953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479" y="2944892"/>
            <a:ext cx="267891" cy="2678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768" y="35749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Margin Trends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99768" y="4004191"/>
            <a:ext cx="3803333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 enjoys a much higher Gross Margin (70%) due to low-cost software/cloud reproduction, while Apple's is lower (46%) due to hardware manufacturing costs. However, Net Margins are more competitive, showing different paths to profitability.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5207437" y="2575322"/>
            <a:ext cx="4215408" cy="3857625"/>
          </a:xfrm>
          <a:prstGeom prst="roundRect">
            <a:avLst>
              <a:gd name="adj" fmla="val 216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415" y="2781300"/>
            <a:ext cx="595313" cy="59531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7126" y="2944892"/>
            <a:ext cx="267891" cy="2678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13415" y="35749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Cost Structure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5413415" y="4004191"/>
            <a:ext cx="3803452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Apple's cost structure is dominated by </a:t>
            </a: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Cost of Revenue (~54%)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while Microsoft has a low </a:t>
            </a: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Cost of Revenue (~30%)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but invests a larger percentage in </a:t>
            </a: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R&amp;D (~12%)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SG&amp;A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showcasing their different business models.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9621203" y="2575322"/>
            <a:ext cx="4215289" cy="3857625"/>
          </a:xfrm>
          <a:prstGeom prst="roundRect">
            <a:avLst>
              <a:gd name="adj" fmla="val 216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7181" y="2781300"/>
            <a:ext cx="595313" cy="59531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90892" y="2944892"/>
            <a:ext cx="267891" cy="26789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7181" y="35749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Scale vs. Margin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827181" y="4004191"/>
            <a:ext cx="3803333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 revenue grew massively, Net Margin % remained relatively flat or even slightly compressed. This indicates that maintaining growth requires huge ongoing operational investments (R&amp;D, marketing, logistics) that prevent the profit rate from continuously increasing.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793790" y="665618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fundamental difference in profit models is clear: Microsoft's software-centric approach allows for higher initial profitability, while Apple's hardware-centric model requires higher upfront costs but generates massive absolute profits through scale and premium pricing.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1387"/>
            <a:ext cx="79059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Profitability and Expense Analysis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64525"/>
            <a:ext cx="12908562" cy="60756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14017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how profitability differs and why?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158" y="478631"/>
            <a:ext cx="6910507" cy="543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Operational Efficiency &amp; Leverage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2880717" y="2501860"/>
            <a:ext cx="2140863" cy="435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23.6%</a:t>
            </a:r>
            <a:endParaRPr lang="en-US" sz="3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807" y="1413986"/>
            <a:ext cx="2610922" cy="26109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5461" y="4242316"/>
            <a:ext cx="243161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Microsoft Profit Growth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96158" y="4618553"/>
            <a:ext cx="6510218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Operating profit growth in 2024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608463" y="2501860"/>
            <a:ext cx="2140863" cy="435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15.7%</a:t>
            </a:r>
            <a:endParaRPr lang="en-US" sz="3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553" y="1413986"/>
            <a:ext cx="2610922" cy="26109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11997" y="4242316"/>
            <a:ext cx="273415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Microsoft Revenue Growth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423904" y="4618553"/>
            <a:ext cx="651033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growth in 2024, showing positive operating leverage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96158" y="5266730"/>
            <a:ext cx="323945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Cost Efficiency Advantage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696158" y="5767030"/>
            <a:ext cx="6406753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 generates significantly more profit per dollar spent (~$0.98 vs. Apple's ~$0.46 in 2024)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Microsoft's efficiency trend has been generally increasing since 2017, reinforcing their operational strength.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96158" y="6759059"/>
            <a:ext cx="6406753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When the profit growth line is above the revenue growth bar (like Microsoft in 2024), it signals positive operating leverage—the company is becoming more efficient as it scales.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7535108" y="5266730"/>
            <a:ext cx="3386852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SG&amp;A Investment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535108" y="5767030"/>
            <a:ext cx="6406753" cy="1113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Apple historically spent a higher percentage on SG&amp;A (~6-7%) but still achieved strong Operating Margins (~31.5% in 2024). This suggests Apple's SG&amp;A is an effective strategic investment in retail and marketing supporting its premium model, not just overhead.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2421"/>
            <a:ext cx="57684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Operational Efficiency Analysis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09934"/>
            <a:ext cx="13042820" cy="60835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09350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(Analyze how efficiently each company converts growth into profit and manages operational spending)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1448</Words>
  <Application>Microsoft Macintosh PowerPoint</Application>
  <PresentationFormat>Custom</PresentationFormat>
  <Paragraphs>103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Instrument Sans Semi Bold</vt:lpstr>
      <vt:lpstr>Instrument Sans Medium</vt:lpstr>
      <vt:lpstr>Instrument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 Saran Ravi</cp:lastModifiedBy>
  <cp:revision>2</cp:revision>
  <dcterms:created xsi:type="dcterms:W3CDTF">2025-10-28T02:40:55Z</dcterms:created>
  <dcterms:modified xsi:type="dcterms:W3CDTF">2025-10-28T02:43:10Z</dcterms:modified>
</cp:coreProperties>
</file>